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72" r:id="rId3"/>
    <p:sldId id="274" r:id="rId4"/>
    <p:sldId id="273" r:id="rId5"/>
    <p:sldId id="275" r:id="rId6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horzBarState="maximized">
    <p:restoredLeft sz="3952" autoAdjust="0"/>
    <p:restoredTop sz="94660"/>
  </p:normalViewPr>
  <p:slideViewPr>
    <p:cSldViewPr>
      <p:cViewPr varScale="1">
        <p:scale>
          <a:sx n="85" d="100"/>
          <a:sy n="85" d="100"/>
        </p:scale>
        <p:origin x="120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1/19/2017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1401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3601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990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969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278813" cy="1470025"/>
          </a:xfrm>
        </p:spPr>
        <p:txBody>
          <a:bodyPr/>
          <a:lstStyle/>
          <a:p>
            <a:pPr eaLnBrk="1" hangingPunct="1"/>
            <a:r>
              <a:rPr lang="en-GB" altLang="zh-CN" sz="4000" b="1" dirty="0"/>
              <a:t>Way Forward on NR UE</a:t>
            </a:r>
            <a:r>
              <a:rPr lang="en-GB" altLang="zh-CN" sz="4000" b="1" dirty="0">
                <a:solidFill>
                  <a:srgbClr val="FF0000"/>
                </a:solidFill>
              </a:rPr>
              <a:t> </a:t>
            </a:r>
            <a:r>
              <a:rPr lang="en-GB" altLang="zh-CN" sz="4000" b="1" dirty="0"/>
              <a:t>Testability</a:t>
            </a:r>
            <a:endParaRPr lang="zh-CN" altLang="en-US" sz="4000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Intel Corporation</a:t>
            </a:r>
            <a:r>
              <a:rPr lang="en-US" altLang="zh-CN">
                <a:solidFill>
                  <a:schemeClr val="tx1"/>
                </a:solidFill>
              </a:rPr>
              <a:t>, </a:t>
            </a:r>
            <a:r>
              <a:rPr lang="en-US" altLang="zh-CN" smtClean="0">
                <a:solidFill>
                  <a:schemeClr val="tx1"/>
                </a:solidFill>
              </a:rPr>
              <a:t>CATR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42486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b="1" dirty="0"/>
              <a:t>3GPP TSG-RAN WG4 NR AH Meeting</a:t>
            </a:r>
            <a:r>
              <a:rPr lang="en-GB" altLang="zh-CN" sz="1800" b="1" dirty="0"/>
              <a:t>	                                                                </a:t>
            </a:r>
            <a:r>
              <a:rPr lang="en-GB" sz="1800" b="1" dirty="0" smtClean="0"/>
              <a:t>R4-1700299</a:t>
            </a:r>
            <a:endParaRPr lang="zh-CN" altLang="zh-CN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b="1" dirty="0"/>
              <a:t>Spokane, USA, 17-19 January, 2017</a:t>
            </a:r>
            <a:endParaRPr lang="zh-CN" altLang="zh-CN" sz="1800" b="1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Far-field distance </a:t>
            </a:r>
            <a:r>
              <a:rPr lang="en-US" altLang="zh-CN" dirty="0" smtClean="0"/>
              <a:t>criterion</a:t>
            </a:r>
            <a:endParaRPr lang="zh-CN" altLang="en-US" dirty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dirty="0"/>
              <a:t>Background</a:t>
            </a:r>
          </a:p>
          <a:p>
            <a:pPr lvl="1"/>
            <a:r>
              <a:rPr lang="en-GB" altLang="zh-CN" sz="1800" dirty="0"/>
              <a:t>R4-1700213 outlines the potential challenges associated with defining the far-field distance</a:t>
            </a:r>
          </a:p>
          <a:p>
            <a:r>
              <a:rPr lang="en-GB" altLang="zh-CN" sz="2000" dirty="0" smtClean="0"/>
              <a:t>Way forward</a:t>
            </a:r>
          </a:p>
          <a:p>
            <a:pPr lvl="1"/>
            <a:r>
              <a:rPr lang="en-GB" altLang="zh-CN" sz="1800" dirty="0" smtClean="0"/>
              <a:t>The </a:t>
            </a:r>
            <a:r>
              <a:rPr lang="en-GB" altLang="zh-CN" sz="1800" dirty="0"/>
              <a:t>far-field distance criterion should be defined for the baseline measurement setup</a:t>
            </a:r>
          </a:p>
          <a:p>
            <a:pPr lvl="1"/>
            <a:r>
              <a:rPr lang="en-GB" altLang="zh-CN" sz="1800" dirty="0"/>
              <a:t>Companies are encouraged to provide proposals for the criterion for the next </a:t>
            </a:r>
            <a:r>
              <a:rPr lang="en-GB" altLang="zh-CN" sz="1800" dirty="0" smtClean="0"/>
              <a:t>meeting</a:t>
            </a:r>
          </a:p>
          <a:p>
            <a:pPr lvl="1"/>
            <a:r>
              <a:rPr lang="en-GB" altLang="zh-CN" sz="1800" dirty="0" smtClean="0"/>
              <a:t>Whether different RF requirements may have different far-field distance criteria is FFS</a:t>
            </a:r>
            <a:endParaRPr lang="en-GB" altLang="zh-CN" sz="1800" dirty="0"/>
          </a:p>
        </p:txBody>
      </p:sp>
    </p:spTree>
    <p:extLst>
      <p:ext uri="{BB962C8B-B14F-4D97-AF65-F5344CB8AC3E}">
        <p14:creationId xmlns:p14="http://schemas.microsoft.com/office/powerpoint/2010/main" val="935052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Test interface</a:t>
            </a:r>
            <a:endParaRPr lang="zh-CN" altLang="en-US" dirty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dirty="0" smtClean="0"/>
              <a:t>Background</a:t>
            </a:r>
          </a:p>
          <a:p>
            <a:pPr lvl="1"/>
            <a:r>
              <a:rPr lang="en-GB" sz="1800" dirty="0" smtClean="0"/>
              <a:t>R4-1700028, R4-1700078, R4-1609809 have provided proposals for a potential high-level definition of a test interface between the DUT and the test equipment</a:t>
            </a:r>
          </a:p>
          <a:p>
            <a:pPr lvl="1"/>
            <a:r>
              <a:rPr lang="en-GB" sz="1800" dirty="0" smtClean="0"/>
              <a:t>R4-1700078 has shown potential test system complexity reduction when operated with a test interface to the DUT</a:t>
            </a:r>
          </a:p>
          <a:p>
            <a:r>
              <a:rPr lang="en-GB" altLang="zh-CN" sz="2000" dirty="0" smtClean="0"/>
              <a:t>Way forward</a:t>
            </a:r>
          </a:p>
          <a:p>
            <a:pPr lvl="1"/>
            <a:r>
              <a:rPr lang="en-GB" altLang="zh-CN" sz="1800" dirty="0" smtClean="0"/>
              <a:t>Companies are encouraged to provide proposals for the next meeting on the following:</a:t>
            </a:r>
          </a:p>
          <a:p>
            <a:pPr lvl="2"/>
            <a:r>
              <a:rPr lang="en-GB" altLang="zh-CN" sz="1400" dirty="0" smtClean="0"/>
              <a:t>Whether a standardized test interface is needed</a:t>
            </a:r>
          </a:p>
          <a:p>
            <a:pPr lvl="2"/>
            <a:r>
              <a:rPr lang="en-GB" altLang="zh-CN" sz="1400" dirty="0" smtClean="0"/>
              <a:t>If needed, what high level aspects can be identified</a:t>
            </a:r>
            <a:endParaRPr lang="en-US" altLang="zh-CN" sz="1400" dirty="0" smtClean="0"/>
          </a:p>
        </p:txBody>
      </p:sp>
    </p:spTree>
    <p:extLst>
      <p:ext uri="{BB962C8B-B14F-4D97-AF65-F5344CB8AC3E}">
        <p14:creationId xmlns:p14="http://schemas.microsoft.com/office/powerpoint/2010/main" val="36365928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Baseline measurement setup</a:t>
            </a:r>
            <a:endParaRPr lang="zh-CN" altLang="en-US" dirty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dirty="0" smtClean="0"/>
              <a:t>Background</a:t>
            </a:r>
          </a:p>
          <a:p>
            <a:pPr lvl="1"/>
            <a:r>
              <a:rPr lang="en-GB" sz="1800" dirty="0"/>
              <a:t>R4-1700026, R4-1700027, R4-1700079 have </a:t>
            </a:r>
            <a:r>
              <a:rPr lang="en-GB" sz="1800" dirty="0" smtClean="0"/>
              <a:t>identified aspects of measurement setups</a:t>
            </a:r>
            <a:endParaRPr lang="en-GB" sz="1800" dirty="0"/>
          </a:p>
          <a:p>
            <a:pPr lvl="1"/>
            <a:r>
              <a:rPr lang="en-GB" sz="1800" dirty="0" smtClean="0"/>
              <a:t>R4-1700262 defines the baseline measurement setup for centre and off centre of beam measurements while leaving some aspects TBD</a:t>
            </a:r>
          </a:p>
          <a:p>
            <a:r>
              <a:rPr lang="en-GB" altLang="zh-CN" sz="2000" dirty="0" smtClean="0"/>
              <a:t>Way forward</a:t>
            </a:r>
          </a:p>
          <a:p>
            <a:pPr lvl="1"/>
            <a:r>
              <a:rPr lang="en-GB" altLang="zh-CN" sz="1800" dirty="0" smtClean="0"/>
              <a:t>Companies are encouraged to provide the following proposals for the next meeting:</a:t>
            </a:r>
          </a:p>
          <a:p>
            <a:pPr lvl="2"/>
            <a:r>
              <a:rPr lang="en-GB" altLang="zh-CN" sz="1400" dirty="0" smtClean="0"/>
              <a:t>Diagram of the baseline measurement setup</a:t>
            </a:r>
          </a:p>
          <a:p>
            <a:pPr lvl="2"/>
            <a:r>
              <a:rPr lang="en-GB" altLang="zh-CN" sz="1400" dirty="0" smtClean="0"/>
              <a:t>Proposals on which aspects of the baseline measurement setup can be simplified for the centre of beam measurement setup</a:t>
            </a:r>
            <a:endParaRPr lang="en-US" altLang="zh-CN" sz="1400" dirty="0" smtClean="0"/>
          </a:p>
        </p:txBody>
      </p:sp>
    </p:spTree>
    <p:extLst>
      <p:ext uri="{BB962C8B-B14F-4D97-AF65-F5344CB8AC3E}">
        <p14:creationId xmlns:p14="http://schemas.microsoft.com/office/powerpoint/2010/main" val="17027029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NSA Testability</a:t>
            </a:r>
            <a:endParaRPr lang="zh-CN" altLang="en-US" dirty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dirty="0" smtClean="0"/>
              <a:t>Background</a:t>
            </a:r>
          </a:p>
          <a:p>
            <a:pPr lvl="1"/>
            <a:r>
              <a:rPr lang="en-GB" sz="1800" dirty="0" smtClean="0"/>
              <a:t>Offline discussions regarding testability of requirements for the NSA cases have raised some open issues</a:t>
            </a:r>
          </a:p>
          <a:p>
            <a:pPr lvl="1"/>
            <a:r>
              <a:rPr lang="en-GB" sz="1800" dirty="0" smtClean="0"/>
              <a:t>There is an ongoing study on in-device coexistence (IDC)</a:t>
            </a:r>
          </a:p>
          <a:p>
            <a:r>
              <a:rPr lang="en-GB" altLang="zh-CN" sz="2000" dirty="0" smtClean="0"/>
              <a:t>Way forward</a:t>
            </a:r>
            <a:endParaRPr lang="en-GB" altLang="zh-CN" sz="2000" strike="sngStrike" dirty="0" smtClean="0"/>
          </a:p>
          <a:p>
            <a:pPr lvl="1"/>
            <a:r>
              <a:rPr lang="en-GB" altLang="zh-CN" sz="1800" dirty="0" smtClean="0"/>
              <a:t>Depending on the outcome of the IDC study, the testability aspects of NSA(</a:t>
            </a:r>
            <a:r>
              <a:rPr lang="en-GB" altLang="zh-CN" sz="1800" dirty="0" err="1" smtClean="0"/>
              <a:t>LTE+mmWave</a:t>
            </a:r>
            <a:r>
              <a:rPr lang="en-GB" altLang="zh-CN" sz="1800" dirty="0" smtClean="0"/>
              <a:t>) may need to be identified</a:t>
            </a:r>
          </a:p>
          <a:p>
            <a:pPr lvl="1"/>
            <a:r>
              <a:rPr lang="en-US" sz="1800" dirty="0"/>
              <a:t>For setups intended for measurements of UE RF characteristics for f &gt; 6 GHz in non-standalone (NSA) mode, an LTE link antenna setup is used to achieve a stable link during the NR RF measurements</a:t>
            </a:r>
            <a:endParaRPr lang="en-GB" altLang="zh-CN" sz="1800" dirty="0" smtClean="0"/>
          </a:p>
        </p:txBody>
      </p:sp>
    </p:spTree>
    <p:extLst>
      <p:ext uri="{BB962C8B-B14F-4D97-AF65-F5344CB8AC3E}">
        <p14:creationId xmlns:p14="http://schemas.microsoft.com/office/powerpoint/2010/main" val="12464644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14138</TotalTime>
  <Words>314</Words>
  <Application>Microsoft Office PowerPoint</Application>
  <PresentationFormat>On-screen Show (4:3)</PresentationFormat>
  <Paragraphs>38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Office 主题</vt:lpstr>
      <vt:lpstr>Way Forward on NR UE Testability</vt:lpstr>
      <vt:lpstr>Far-field distance criterion</vt:lpstr>
      <vt:lpstr>Test interface</vt:lpstr>
      <vt:lpstr>Baseline measurement setup</vt:lpstr>
      <vt:lpstr>NSA Testability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simulation assumption for eMTC downlink demodulation performance</dc:title>
  <dc:creator>bxj (AG)</dc:creator>
  <cp:keywords>CTPClassification=CTP_PUBLIC:VisualMarkings=</cp:keywords>
  <cp:lastModifiedBy>Ioffe, Anatoliy</cp:lastModifiedBy>
  <cp:revision>379</cp:revision>
  <dcterms:created xsi:type="dcterms:W3CDTF">2016-04-12T20:58:18Z</dcterms:created>
  <dcterms:modified xsi:type="dcterms:W3CDTF">2017-01-19T23:45:28Z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(3)DLo9HkvC3yY/Xy8r03PqJp9TX88XxETegBF9ewcX5jPQtbYUbRtHsCX7h/BCuCUtIEIZ0iPe
0LMW/oV7eAPGqTTYi6ddNaF6clMTU/HlAc/fHHy7XOTgVhBZTEUJxohQTLzhanWXhu2WCf8x
qmOeNVSimdcIybobjArl3LxYVXTyLMZZUq/rYsMIsWvCujsBKk45MWyfZ6/tc/XM30n/yZBo
aizk8TlCdSzRGisPI7</vt:lpwstr>
  </property>
  <property fmtid="{D5CDD505-2E9C-101B-9397-08002B2CF9AE}" pid="3" name="_2015_ms_pID_7253431">
    <vt:lpwstr>RP7bxxUd00Cblz5xBlm4xnRLyH6mjuLJVfOxwd9rzff1l0B6JM8Geu
gAwSdpi8tbNxmROQcYseKdGlB44hI2/JZmdIDlw/jBhaVqixsZ7C7e2fEABtJLRcrW2Mw8vA
zhQ2PbnAd6jmUkjQ2VOT6nEZksQC90wKEQCjzWvx1549EWlHBnpw6SBKRVhGcTTZL+ZsXFad
PPqFWT3i09fimpuZT3LG1f7/QtBh0IWpWAl3</vt:lpwstr>
  </property>
  <property fmtid="{D5CDD505-2E9C-101B-9397-08002B2CF9AE}" pid="4" name="_2015_ms_pID_7253432">
    <vt:lpwstr>UCnXK11tINg2/enhd63zDopqkKr4je24vhQZ
FENOiF9z3D5E48p3E3faj6j+BaZ2pktVmOkHLaS/nqAVuFEulc5k6FxkM0gHR8gjT/Elz5I5
Y+cv2eJ2pyasjOkg5K+mGg==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7ae9abdc-947a-4699-bc5a-913cc8dc90e2</vt:lpwstr>
  </property>
  <property fmtid="{D5CDD505-2E9C-101B-9397-08002B2CF9AE}" pid="10" name="CTP_TimeStamp">
    <vt:lpwstr>2017-01-05 10:39:22Z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</Properties>
</file>